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3" r:id="rId6"/>
    <p:sldId id="270" r:id="rId7"/>
    <p:sldId id="271" r:id="rId8"/>
    <p:sldId id="272" r:id="rId9"/>
    <p:sldId id="260" r:id="rId10"/>
    <p:sldId id="261" r:id="rId11"/>
    <p:sldId id="274" r:id="rId12"/>
    <p:sldId id="262" r:id="rId13"/>
    <p:sldId id="276" r:id="rId14"/>
    <p:sldId id="277" r:id="rId15"/>
    <p:sldId id="278" r:id="rId16"/>
    <p:sldId id="279" r:id="rId17"/>
    <p:sldId id="275" r:id="rId18"/>
    <p:sldId id="263" r:id="rId19"/>
    <p:sldId id="281" r:id="rId20"/>
    <p:sldId id="282" r:id="rId21"/>
    <p:sldId id="283" r:id="rId22"/>
    <p:sldId id="287" r:id="rId23"/>
    <p:sldId id="288" r:id="rId24"/>
    <p:sldId id="289" r:id="rId25"/>
    <p:sldId id="290" r:id="rId26"/>
    <p:sldId id="284" r:id="rId27"/>
    <p:sldId id="285" r:id="rId28"/>
    <p:sldId id="286" r:id="rId29"/>
    <p:sldId id="264" r:id="rId30"/>
    <p:sldId id="265" r:id="rId31"/>
    <p:sldId id="291" r:id="rId32"/>
    <p:sldId id="292" r:id="rId33"/>
    <p:sldId id="293" r:id="rId34"/>
    <p:sldId id="266" r:id="rId35"/>
    <p:sldId id="294" r:id="rId36"/>
    <p:sldId id="267" r:id="rId37"/>
    <p:sldId id="280" r:id="rId38"/>
    <p:sldId id="268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D5F47-7662-3E43-A98B-CB1F57FFF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7C50F-CB1F-2045-80D6-5840F559F0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CD95B-E347-A04D-9C90-3500EA968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CE6E8-AD74-604A-B4A6-FADCFB637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3AD9E-CCE5-FA43-8EBB-752D483D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9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AE212-BE97-7040-ACBF-4E55E9F0B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F6423-8B84-BC48-82A0-5D1BAF089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97014-4966-B342-8A2E-2CEED20C0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A5A9A-07E1-EF44-9E66-F39B5E95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5D4C4-EE2B-794D-A6BA-55DBF1C9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13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B54E60-C07A-844D-A352-6534C0BD16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84C26-3744-E04D-9F12-53A9971C0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855EF-DCFD-7549-9C93-7FD410CDB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73F45-4E47-8646-843B-DA1D6013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967BC-552A-8345-88EE-F9E5A95A5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4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AD13-3D26-F348-9D4D-4EFBB61DC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C3D95-373D-1A40-AE3E-2AAAA9DC4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30B4A-80D2-4848-8200-41980741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63E4D-050E-354F-ABAC-97C3CF77D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7C6D0E-F1E8-334F-8F5B-5E15A06A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15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1B4C2-8C71-3548-9ED5-27E884B08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C221E-7C14-8B49-A8E3-C854BF17D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FB86-726B-7B4D-9ECA-D9D96D089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456E0-ACF0-7B4E-85BF-2B46BA427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4DE60-4AB7-AB43-9C79-AF358A4C9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69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AF431-EFE6-C04D-969B-E783A3B7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5EF5-5DF8-0848-A83B-18E70A0E9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26B9A-5886-2844-8B19-22E2B4815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99EA7-BB19-A449-B924-929ECD895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9ABEB-031C-B842-9B77-20E87314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0ECBE-ADD5-F746-85E0-402956B8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07D8-FB12-3F40-8FFB-C342458FF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FA92F-3A18-9243-8DAE-4BED8A63A1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AAF5B-5457-B447-882F-6D1A53F88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60393E-5AD7-2647-A2FA-1B78B25264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7688F2-3F08-FD41-A4D4-0FCCC13D91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F60C78-F699-9440-B46C-1BD2064E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383ED5-8913-7940-B788-F40742C1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BC4544-9F02-3C4F-B105-4AF37B71F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15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EE1EC-3C7E-C649-8D32-BAE50D361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CB0BE-4A6F-AD47-B67B-CEF060298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F5DD0-CD1F-FF47-B635-CF978E85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48A89-7D13-EF41-BC82-4124BB66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5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EE9BB-5C7B-3145-9CC9-F6A8D6544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A06369-0A18-7943-B860-98AF7F89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01DC4-A913-354A-9F43-8E6E1293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7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D756-3115-EE45-9AE9-34DAFFD6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47D2E-8E49-2C4C-9733-CDD0847E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409599-912A-1242-BA53-62DAD4675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8A6EA-ACC5-3C4F-9611-34D07883C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3E2F4-C204-A945-8BE6-FD7B5FD83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8D72B-67D6-424F-8810-04898033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34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19A77-07B1-9546-A083-5B37128BE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5B3152-D134-F443-BB35-7258610AC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09FDE-F40A-DE41-8D01-A6390B19D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FB6E2-36B8-954A-8CF4-BEA14DC5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DEEED-ABAD-7F47-A556-B84A08C81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71F78-ADCF-0E4E-BDF1-DE83F795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9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39AEA7-E545-4E40-9E74-1DE29D0D0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2CA7A-AE26-7B4D-B3E1-57F0F538D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6482F-A09E-074D-A4BC-789E680FD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11783-4506-A149-AF3C-20F679299861}" type="datetimeFigureOut">
              <a:rPr lang="en-US" smtClean="0"/>
              <a:t>11/19/20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C8CB6-8F23-C749-9DEB-A1651297C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888A8-B354-5B43-B512-E2E7C1AF6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2EA69-6DF0-0F45-B7F3-D4F6222A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mdavies/causal_inf_course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ivtools/versions/2.3.0/topics/ivbounds" TargetMode="External"/><Relationship Id="rId2" Type="http://schemas.openxmlformats.org/officeDocument/2006/relationships/hyperlink" Target="https://journals.sagepub.com/doi/pdf/10.1177/1536867X110110030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80/01621459.2018.1434530" TargetMode="External"/><Relationship Id="rId4" Type="http://schemas.openxmlformats.org/officeDocument/2006/relationships/hyperlink" Target="https://cran.r-project.org/web/packages/bpbounds/vignettes/bpbound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econpapers.repec.org/RePEc:yor:hectdg:12/23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i.org/10.1097/EDE.000000000000026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001F-76D4-5A43-AC1B-BC0AE0F7D3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cap="none" dirty="0">
                <a:solidFill>
                  <a:srgbClr val="0070C0"/>
                </a:solidFill>
                <a:latin typeface="Calibri" panose="020F0502020204030204" pitchFamily="34" charset="0"/>
                <a:ea typeface="Tahoma" pitchFamily="34" charset="0"/>
                <a:cs typeface="Calibri" panose="020F0502020204030204" pitchFamily="34" charset="0"/>
              </a:rPr>
              <a:t>Estimation using instrumental variables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3D1AD1-903D-D341-A374-7EAF74A51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99917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Neil M Davies</a:t>
            </a:r>
          </a:p>
          <a:p>
            <a:r>
              <a:rPr lang="en-US" dirty="0"/>
              <a:t>MRC Integrative Epidemiology Unit</a:t>
            </a:r>
          </a:p>
          <a:p>
            <a:r>
              <a:rPr lang="en-US" dirty="0"/>
              <a:t>Bristol Medical School, University of Bristol</a:t>
            </a:r>
          </a:p>
          <a:p>
            <a:r>
              <a:rPr lang="en-GB" dirty="0"/>
              <a:t>K.G. </a:t>
            </a:r>
            <a:r>
              <a:rPr lang="en-GB" dirty="0" err="1"/>
              <a:t>Jebsen</a:t>
            </a:r>
            <a:r>
              <a:rPr lang="en-GB" dirty="0"/>
              <a:t> </a:t>
            </a:r>
            <a:r>
              <a:rPr lang="en-GB" dirty="0" err="1"/>
              <a:t>Center</a:t>
            </a:r>
            <a:r>
              <a:rPr lang="en-GB" dirty="0"/>
              <a:t> for Genetic Epidemiology, Department of Public Health and Nursing, NTNU, </a:t>
            </a:r>
            <a:endParaRPr lang="en-US" dirty="0"/>
          </a:p>
          <a:p>
            <a:r>
              <a:rPr lang="en-US" dirty="0"/>
              <a:t>20</a:t>
            </a:r>
            <a:r>
              <a:rPr lang="en-US" baseline="30000" dirty="0"/>
              <a:t>th</a:t>
            </a:r>
            <a:r>
              <a:rPr lang="en-US" dirty="0"/>
              <a:t> November 2020</a:t>
            </a:r>
          </a:p>
          <a:p>
            <a:endParaRPr lang="en-US" dirty="0"/>
          </a:p>
          <a:p>
            <a:r>
              <a:rPr lang="en-US" dirty="0"/>
              <a:t>All the materials are available here:</a:t>
            </a:r>
          </a:p>
          <a:p>
            <a:r>
              <a:rPr lang="en-US" dirty="0">
                <a:hlinkClick r:id="rId2"/>
              </a:rPr>
              <a:t>https://github.com/nmdavies/causal_inf_course/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35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D595-E4BD-FC46-AA54-266B03C2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Instrumental variable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C0A88-FEFC-1A46-A9CF-571675664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Recall the 3 assumptions defining an instrument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Instrument associates with the exposure (relevance)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There are no unmeasured confounders of the instrument-outcome association (independence)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instrument has no effects on the outcome except via the exposure (the exclusion restriction)</a:t>
            </a:r>
          </a:p>
          <a:p>
            <a:r>
              <a:rPr lang="en-US" dirty="0"/>
              <a:t>Alone these assumptions allow the </a:t>
            </a:r>
            <a:r>
              <a:rPr lang="en-US" u="sng" dirty="0"/>
              <a:t>bounds</a:t>
            </a:r>
            <a:r>
              <a:rPr lang="en-US" dirty="0"/>
              <a:t> of the causal effect to be identified</a:t>
            </a:r>
          </a:p>
          <a:p>
            <a:r>
              <a:rPr lang="en-US" dirty="0"/>
              <a:t>The bounds are easy to estimate. </a:t>
            </a:r>
          </a:p>
          <a:p>
            <a:r>
              <a:rPr lang="en-US" dirty="0"/>
              <a:t>Stata/R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package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bpbounds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R package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ivtools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ivbounds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), also see worked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example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using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bpbounds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5CE28A-1271-1244-8849-D35BE6B133E4}"/>
              </a:ext>
            </a:extLst>
          </p:cNvPr>
          <p:cNvSpPr txBox="1"/>
          <p:nvPr/>
        </p:nvSpPr>
        <p:spPr>
          <a:xfrm>
            <a:off x="588723" y="5999967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P</a:t>
            </a:r>
            <a:r>
              <a:rPr lang="en-GB" sz="1200" dirty="0">
                <a:effectLst/>
              </a:rPr>
              <a:t>almer T, </a:t>
            </a:r>
            <a:r>
              <a:rPr lang="en-GB" sz="1200" dirty="0" err="1">
                <a:effectLst/>
              </a:rPr>
              <a:t>Ramsahai</a:t>
            </a:r>
            <a:r>
              <a:rPr lang="en-GB" sz="1200" dirty="0">
                <a:effectLst/>
              </a:rPr>
              <a:t> R, </a:t>
            </a:r>
            <a:r>
              <a:rPr lang="en-GB" sz="1200" dirty="0" err="1">
                <a:effectLst/>
              </a:rPr>
              <a:t>Didelez</a:t>
            </a:r>
            <a:r>
              <a:rPr lang="en-GB" sz="1200" dirty="0">
                <a:effectLst/>
              </a:rPr>
              <a:t> V, </a:t>
            </a:r>
            <a:r>
              <a:rPr lang="en-GB" sz="1200" i="1" dirty="0">
                <a:effectLst/>
              </a:rPr>
              <a:t>et al.</a:t>
            </a:r>
            <a:r>
              <a:rPr lang="en-GB" sz="1200" dirty="0">
                <a:effectLst/>
              </a:rPr>
              <a:t> Nonparametric bounds for the causal effect in a binary instrumental variable model. </a:t>
            </a:r>
            <a:r>
              <a:rPr lang="en-GB" sz="1200" i="1" dirty="0">
                <a:effectLst/>
              </a:rPr>
              <a:t>The Stata Journal</a:t>
            </a:r>
          </a:p>
          <a:p>
            <a:endParaRPr lang="en-GB" sz="1200" i="1" dirty="0">
              <a:effectLst/>
            </a:endParaRPr>
          </a:p>
          <a:p>
            <a:r>
              <a:rPr lang="en-GB" sz="1200" dirty="0">
                <a:effectLst/>
              </a:rPr>
              <a:t>Swanson SA, Hernán MA, Miller M, </a:t>
            </a:r>
            <a:r>
              <a:rPr lang="en-GB" sz="1200" i="1" dirty="0">
                <a:effectLst/>
              </a:rPr>
              <a:t>et al.</a:t>
            </a:r>
            <a:r>
              <a:rPr lang="en-GB" sz="1200" dirty="0">
                <a:effectLst/>
              </a:rPr>
              <a:t> Partial Identification of the Average Treatment Effect Using Instrumental Variables: Review of Methods for Binary Instruments, Treatments, and Outcomes. </a:t>
            </a:r>
            <a:r>
              <a:rPr lang="en-GB" sz="1200" i="1" dirty="0">
                <a:effectLst/>
              </a:rPr>
              <a:t>Journal of the American Statistical Association</a:t>
            </a:r>
            <a:r>
              <a:rPr lang="en-GB" sz="1200" dirty="0">
                <a:effectLst/>
              </a:rPr>
              <a:t> 2018;</a:t>
            </a:r>
            <a:r>
              <a:rPr lang="en-GB" sz="1200" b="1" dirty="0">
                <a:effectLst/>
              </a:rPr>
              <a:t>113</a:t>
            </a:r>
            <a:r>
              <a:rPr lang="en-GB" sz="1200" dirty="0">
                <a:effectLst/>
              </a:rPr>
              <a:t>:933–47. doi:</a:t>
            </a:r>
            <a:r>
              <a:rPr lang="en-GB" sz="1200" dirty="0">
                <a:effectLst/>
                <a:hlinkClick r:id="rId5"/>
              </a:rPr>
              <a:t>10.1080/01621459.2018.1434530</a:t>
            </a:r>
            <a:endParaRPr lang="en-GB" sz="1200" dirty="0">
              <a:effectLst/>
            </a:endParaRPr>
          </a:p>
          <a:p>
            <a:endParaRPr lang="en-GB" sz="1200" dirty="0">
              <a:effectLst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17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E04E-4742-4B46-930C-4729041B6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Instrumental variable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4CF96-F926-6941-8974-B152994978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32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Requires weak assumptions</a:t>
            </a:r>
          </a:p>
          <a:p>
            <a:pPr lvl="1"/>
            <a:r>
              <a:rPr lang="en-US" dirty="0"/>
              <a:t>Can be easily estimated using packages </a:t>
            </a:r>
          </a:p>
          <a:p>
            <a:pPr lvl="1"/>
            <a:endParaRPr lang="en-US" dirty="0"/>
          </a:p>
          <a:p>
            <a:r>
              <a:rPr lang="en-US" dirty="0"/>
              <a:t>Disadvantages </a:t>
            </a:r>
          </a:p>
          <a:p>
            <a:pPr lvl="1"/>
            <a:r>
              <a:rPr lang="en-US" b="1" dirty="0"/>
              <a:t>Power is minimal &amp; is rarely informative</a:t>
            </a:r>
          </a:p>
          <a:p>
            <a:pPr lvl="1"/>
            <a:r>
              <a:rPr lang="en-US" dirty="0"/>
              <a:t>Requires binary instrument and exposure</a:t>
            </a:r>
          </a:p>
          <a:p>
            <a:pPr lvl="1"/>
            <a:r>
              <a:rPr lang="en-US" dirty="0"/>
              <a:t>Slightly painful to calculate (just use a package)</a:t>
            </a:r>
          </a:p>
          <a:p>
            <a:pPr lvl="1"/>
            <a:r>
              <a:rPr lang="en-US" dirty="0"/>
              <a:t>Makes most readers lose interest!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Summary – only use if you are either a) a methodologist, or b) Reviewer 2 asks for it – use a package and put in the supplement.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I am not aware of a compelling practical application of IV bounds.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74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A5A6-4969-AD41-BD70-0650BC86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Continuous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2E278-8E03-1D4F-A8FE-913BD4C1C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stage least squares</a:t>
            </a:r>
          </a:p>
          <a:p>
            <a:r>
              <a:rPr lang="en-US" dirty="0"/>
              <a:t>Estimates a linear model </a:t>
            </a:r>
          </a:p>
          <a:p>
            <a:r>
              <a:rPr lang="en-US" dirty="0"/>
              <a:t>Reports mean difference in outcome per unit change in exposure</a:t>
            </a:r>
          </a:p>
          <a:p>
            <a:r>
              <a:rPr lang="en-US" dirty="0"/>
              <a:t>Same scale as a conventional linear model</a:t>
            </a:r>
          </a:p>
          <a:p>
            <a:r>
              <a:rPr lang="en-US" dirty="0"/>
              <a:t>In Stata</a:t>
            </a:r>
          </a:p>
          <a:p>
            <a:pPr lvl="1"/>
            <a:r>
              <a:rPr lang="en-US" dirty="0"/>
              <a:t>ivreg2 </a:t>
            </a:r>
          </a:p>
          <a:p>
            <a:r>
              <a:rPr lang="en-US" dirty="0"/>
              <a:t>In R</a:t>
            </a:r>
          </a:p>
          <a:p>
            <a:pPr lvl="1"/>
            <a:r>
              <a:rPr lang="en-US" dirty="0" err="1"/>
              <a:t>ivpack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48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32E0-F10C-D84A-BA80-AF70C561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48940-55DA-9445-ACA6-3B79A4500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155" y="1813099"/>
            <a:ext cx="11541690" cy="4351338"/>
          </a:xfrm>
        </p:spPr>
        <p:txBody>
          <a:bodyPr/>
          <a:lstStyle/>
          <a:p>
            <a:r>
              <a:rPr lang="en-US" dirty="0"/>
              <a:t>Syntax</a:t>
            </a:r>
          </a:p>
          <a:p>
            <a:pPr marL="0" indent="0">
              <a:buNone/>
            </a:pPr>
            <a:r>
              <a:rPr lang="en-US" dirty="0"/>
              <a:t>ivreg2 outcome (exposure = instrument(s)) , </a:t>
            </a:r>
            <a:r>
              <a:rPr lang="en-US" dirty="0" err="1"/>
              <a:t>ro</a:t>
            </a:r>
            <a:r>
              <a:rPr lang="en-US" dirty="0"/>
              <a:t> first </a:t>
            </a:r>
            <a:r>
              <a:rPr lang="en-US" dirty="0" err="1"/>
              <a:t>endog</a:t>
            </a:r>
            <a:r>
              <a:rPr lang="en-US" dirty="0"/>
              <a:t>(exposure) </a:t>
            </a:r>
            <a:r>
              <a:rPr lang="en-US" i="1" dirty="0"/>
              <a:t>options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Syntax similar to reg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633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9EB8B-8FE4-3B49-864C-B73A1D2B5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49298A8B-E0B9-EB47-A602-6734E097B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07817" y="292650"/>
            <a:ext cx="6245983" cy="620022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BAF415-72DE-D04D-ABD6-581922E58615}"/>
              </a:ext>
            </a:extLst>
          </p:cNvPr>
          <p:cNvSpPr txBox="1"/>
          <p:nvPr/>
        </p:nvSpPr>
        <p:spPr>
          <a:xfrm>
            <a:off x="313151" y="5361140"/>
            <a:ext cx="398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Sanderson-Windmeijer F-test relevant for multiple instruments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4B1B4-AD24-1840-8DFF-C8DC454741C6}"/>
              </a:ext>
            </a:extLst>
          </p:cNvPr>
          <p:cNvSpPr txBox="1"/>
          <p:nvPr/>
        </p:nvSpPr>
        <p:spPr>
          <a:xfrm>
            <a:off x="313151" y="2455101"/>
            <a:ext cx="3282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Associations of the instrument and the exposure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C14DB8-2D1F-EE41-AC1E-B8C202A5DCE7}"/>
              </a:ext>
            </a:extLst>
          </p:cNvPr>
          <p:cNvCxnSpPr/>
          <p:nvPr/>
        </p:nvCxnSpPr>
        <p:spPr>
          <a:xfrm>
            <a:off x="2567836" y="2778266"/>
            <a:ext cx="3732756" cy="22798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5FB35B-2368-D048-BF74-E0838DB16C6F}"/>
              </a:ext>
            </a:extLst>
          </p:cNvPr>
          <p:cNvCxnSpPr/>
          <p:nvPr/>
        </p:nvCxnSpPr>
        <p:spPr>
          <a:xfrm flipV="1">
            <a:off x="3269293" y="5684305"/>
            <a:ext cx="2826707" cy="10272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1A9CDF-D823-CA4B-9F36-337D79EDA20D}"/>
              </a:ext>
            </a:extLst>
          </p:cNvPr>
          <p:cNvSpPr txBox="1"/>
          <p:nvPr/>
        </p:nvSpPr>
        <p:spPr>
          <a:xfrm>
            <a:off x="313151" y="1477746"/>
            <a:ext cx="3282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first gives the following output</a:t>
            </a:r>
          </a:p>
        </p:txBody>
      </p:sp>
    </p:spTree>
    <p:extLst>
      <p:ext uri="{BB962C8B-B14F-4D97-AF65-F5344CB8AC3E}">
        <p14:creationId xmlns:p14="http://schemas.microsoft.com/office/powerpoint/2010/main" val="383244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DA129-4B7E-554E-A183-CAFC2E45B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B63A887-8B35-5441-9565-2A01332C6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219"/>
          <a:stretch/>
        </p:blipFill>
        <p:spPr>
          <a:xfrm>
            <a:off x="5340077" y="1158008"/>
            <a:ext cx="6276770" cy="407787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27AC02-4970-E84E-9D9C-036069A09739}"/>
              </a:ext>
            </a:extLst>
          </p:cNvPr>
          <p:cNvSpPr txBox="1"/>
          <p:nvPr/>
        </p:nvSpPr>
        <p:spPr>
          <a:xfrm>
            <a:off x="676405" y="4142983"/>
            <a:ext cx="410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effect of the exposure on the outcome on the mean difference scale</a:t>
            </a:r>
          </a:p>
        </p:txBody>
      </p:sp>
    </p:spTree>
    <p:extLst>
      <p:ext uri="{BB962C8B-B14F-4D97-AF65-F5344CB8AC3E}">
        <p14:creationId xmlns:p14="http://schemas.microsoft.com/office/powerpoint/2010/main" val="1954635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E4E71B4-34A6-F046-9B89-E860F0915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9023"/>
            <a:ext cx="5764844" cy="4910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414F6-5CAF-484A-AC2F-B3FFEEFDE9C4}"/>
              </a:ext>
            </a:extLst>
          </p:cNvPr>
          <p:cNvSpPr txBox="1"/>
          <p:nvPr/>
        </p:nvSpPr>
        <p:spPr>
          <a:xfrm>
            <a:off x="838200" y="876778"/>
            <a:ext cx="4359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Under identification test, a test of the instrument strength (i.e. of the Z-X association)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645ACF-5B33-5745-B913-012C03F10F36}"/>
              </a:ext>
            </a:extLst>
          </p:cNvPr>
          <p:cNvSpPr txBox="1"/>
          <p:nvPr/>
        </p:nvSpPr>
        <p:spPr>
          <a:xfrm>
            <a:off x="838199" y="2206625"/>
            <a:ext cx="4359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instrument tests, indicates the thresholds for the F-statistic for different amounts of weak instrument bias. If your F-stat (top number) is bigger than the thresholds, then weak instrument and many weak instrument bias is unlikely.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ABC05A3C-326F-A14C-B1E9-0C7716C06DB8}"/>
              </a:ext>
            </a:extLst>
          </p:cNvPr>
          <p:cNvSpPr/>
          <p:nvPr/>
        </p:nvSpPr>
        <p:spPr>
          <a:xfrm>
            <a:off x="5197257" y="1338443"/>
            <a:ext cx="802710" cy="2306631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3A2ED3-9C87-994F-B545-5D519DEF1A7C}"/>
              </a:ext>
            </a:extLst>
          </p:cNvPr>
          <p:cNvCxnSpPr/>
          <p:nvPr/>
        </p:nvCxnSpPr>
        <p:spPr>
          <a:xfrm>
            <a:off x="4534422" y="977030"/>
            <a:ext cx="3281819" cy="17536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79BD8AA-00A5-A34F-982B-6FD093C8A16D}"/>
              </a:ext>
            </a:extLst>
          </p:cNvPr>
          <p:cNvSpPr txBox="1"/>
          <p:nvPr/>
        </p:nvSpPr>
        <p:spPr>
          <a:xfrm>
            <a:off x="826194" y="4134563"/>
            <a:ext cx="4359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Hansen J stat - test of heterogeneity of effects across instruments, requires at least 2 IVs. Null hypothesis: no heterogeneity.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55D616-63FD-5048-9C57-B94FC8BFEE7A}"/>
              </a:ext>
            </a:extLst>
          </p:cNvPr>
          <p:cNvCxnSpPr>
            <a:cxnSpLocks/>
          </p:cNvCxnSpPr>
          <p:nvPr/>
        </p:nvCxnSpPr>
        <p:spPr>
          <a:xfrm flipV="1">
            <a:off x="4822521" y="3832964"/>
            <a:ext cx="6325643" cy="53450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1A2C4C-79E8-5F4D-9B3B-2ADD73BE2D2B}"/>
              </a:ext>
            </a:extLst>
          </p:cNvPr>
          <p:cNvSpPr txBox="1"/>
          <p:nvPr/>
        </p:nvSpPr>
        <p:spPr>
          <a:xfrm>
            <a:off x="991120" y="5476995"/>
            <a:ext cx="4359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Endogeneity (Hausman) test</a:t>
            </a:r>
          </a:p>
          <a:p>
            <a:r>
              <a:rPr lang="en-US" dirty="0"/>
              <a:t>Null hypothesis: no difference between OLS and IV estimates.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903ED3-4CDC-8142-BC89-561CEE3AE01F}"/>
              </a:ext>
            </a:extLst>
          </p:cNvPr>
          <p:cNvCxnSpPr>
            <a:cxnSpLocks/>
          </p:cNvCxnSpPr>
          <p:nvPr/>
        </p:nvCxnSpPr>
        <p:spPr>
          <a:xfrm flipV="1">
            <a:off x="3895595" y="4555359"/>
            <a:ext cx="7305285" cy="1180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038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A5A6-4969-AD41-BD70-0650BC86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Continuous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2E278-8E03-1D4F-A8FE-913BD4C1C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Easily interpretable</a:t>
            </a:r>
          </a:p>
          <a:p>
            <a:pPr lvl="1"/>
            <a:r>
              <a:rPr lang="en-US" dirty="0"/>
              <a:t>Easy to estimate</a:t>
            </a:r>
          </a:p>
          <a:p>
            <a:r>
              <a:rPr lang="en-US" dirty="0"/>
              <a:t>Disadvantages </a:t>
            </a:r>
          </a:p>
          <a:p>
            <a:pPr lvl="1"/>
            <a:r>
              <a:rPr lang="en-US" dirty="0"/>
              <a:t>Requires stronger assumptions than the IV bounds</a:t>
            </a:r>
          </a:p>
          <a:p>
            <a:pPr lvl="1"/>
            <a:r>
              <a:rPr lang="en-US" dirty="0"/>
              <a:t>Many outcomes of interest are binary</a:t>
            </a:r>
          </a:p>
          <a:p>
            <a:pPr lvl="1"/>
            <a:r>
              <a:rPr lang="en-US" dirty="0"/>
              <a:t>Some audience may expect a odds-ratio or risk ratio</a:t>
            </a:r>
          </a:p>
          <a:p>
            <a:pPr lvl="1"/>
            <a:endParaRPr lang="en-US" dirty="0"/>
          </a:p>
          <a:p>
            <a:r>
              <a:rPr lang="en-US" dirty="0"/>
              <a:t>Will discuss point identifying assumptions in and interpretation in lecture 4.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99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C7FF-BC94-2A4D-996C-E5A48A74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Binary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276E-0B3B-FA46-A7FB-D9FF8BBDA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27" y="1825625"/>
            <a:ext cx="1125359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Binary outcomes can be estimated using structural mean models (SMM)</a:t>
            </a:r>
          </a:p>
          <a:p>
            <a:r>
              <a:rPr lang="en-US" dirty="0"/>
              <a:t>Causal risk differences using </a:t>
            </a:r>
            <a:r>
              <a:rPr lang="en-US" dirty="0">
                <a:solidFill>
                  <a:srgbClr val="00B050"/>
                </a:solidFill>
              </a:rPr>
              <a:t>additive </a:t>
            </a:r>
            <a:r>
              <a:rPr lang="en-US" dirty="0"/>
              <a:t>SMM</a:t>
            </a:r>
          </a:p>
          <a:p>
            <a:r>
              <a:rPr lang="en-US" dirty="0"/>
              <a:t>Causal odds-ratios using </a:t>
            </a:r>
            <a:r>
              <a:rPr lang="en-US" dirty="0">
                <a:solidFill>
                  <a:srgbClr val="00B050"/>
                </a:solidFill>
              </a:rPr>
              <a:t>logistic</a:t>
            </a:r>
            <a:r>
              <a:rPr lang="en-US" dirty="0"/>
              <a:t> SMM </a:t>
            </a:r>
          </a:p>
          <a:p>
            <a:r>
              <a:rPr lang="en-US" dirty="0"/>
              <a:t>Causal risk-ratios using </a:t>
            </a:r>
            <a:r>
              <a:rPr lang="en-US" dirty="0">
                <a:solidFill>
                  <a:srgbClr val="00B050"/>
                </a:solidFill>
              </a:rPr>
              <a:t>multiplicative</a:t>
            </a:r>
            <a:r>
              <a:rPr lang="en-US" dirty="0"/>
              <a:t> SMM </a:t>
            </a:r>
          </a:p>
          <a:p>
            <a:endParaRPr lang="en-US" dirty="0"/>
          </a:p>
          <a:p>
            <a:r>
              <a:rPr lang="en-US" dirty="0"/>
              <a:t>Stata and R code is available</a:t>
            </a:r>
          </a:p>
          <a:p>
            <a:r>
              <a:rPr lang="en-US" dirty="0"/>
              <a:t>Warning – code is pretty rough</a:t>
            </a:r>
          </a:p>
          <a:p>
            <a:r>
              <a:rPr lang="en-US" dirty="0"/>
              <a:t>Logistic estimator is not well behaved</a:t>
            </a:r>
          </a:p>
          <a:p>
            <a:endParaRPr lang="en-US" dirty="0"/>
          </a:p>
          <a:p>
            <a:endParaRPr lang="en-US" dirty="0"/>
          </a:p>
          <a:p>
            <a:r>
              <a:rPr lang="en-GB" sz="1300" dirty="0">
                <a:effectLst/>
              </a:rPr>
              <a:t>Clarke; PS, Palmer; TM, Windmeijer F. Estimating structural mean models with multiple instrumental variables using the generalised method of moments. </a:t>
            </a:r>
            <a:r>
              <a:rPr lang="en-GB" sz="1300" i="1" dirty="0">
                <a:effectLst/>
              </a:rPr>
              <a:t>Statistical Science</a:t>
            </a:r>
            <a:r>
              <a:rPr lang="en-GB" sz="1300" dirty="0">
                <a:effectLst/>
              </a:rPr>
              <a:t> Published Online First: </a:t>
            </a:r>
            <a:r>
              <a:rPr lang="en-GB" sz="1300" dirty="0" err="1">
                <a:effectLst/>
              </a:rPr>
              <a:t>Forthcoming.</a:t>
            </a:r>
            <a:r>
              <a:rPr lang="en-GB" sz="1300" dirty="0" err="1">
                <a:effectLst/>
                <a:hlinkClick r:id="rId2"/>
              </a:rPr>
              <a:t>http</a:t>
            </a:r>
            <a:r>
              <a:rPr lang="en-GB" sz="1300" dirty="0">
                <a:effectLst/>
                <a:hlinkClick r:id="rId2"/>
              </a:rPr>
              <a:t>://EconPapers.repec.org/RePEc:yor:hectdg:12/23</a:t>
            </a:r>
            <a:endParaRPr lang="en-GB" sz="1300" dirty="0">
              <a:effectLst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86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A2BCB-7683-E64D-BA06-D57BFF124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probability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B629A-B858-DA40-8C4C-9764972D1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generate a binary outcome via the logistic function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gen outcome_bin0=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rbinomial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(1,1/(1 + exp(-outcome)))</a:t>
            </a:r>
          </a:p>
          <a:p>
            <a:r>
              <a:rPr lang="en-US" dirty="0"/>
              <a:t>Using similar parameters to the simulations above results in a true risk difference of 1.88 per 100.</a:t>
            </a:r>
          </a:p>
          <a:p>
            <a:endParaRPr lang="en-US" dirty="0"/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A723F30E-771F-3349-B875-FD3B792C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56" y="3668962"/>
            <a:ext cx="5640888" cy="282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96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57B3-FB2A-CE4B-978D-B240A4A8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5DDBB-27CD-EC4B-8CF6-6A2FF650C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Introduction to causal inference</a:t>
            </a:r>
          </a:p>
          <a:p>
            <a:r>
              <a:rPr lang="en-US" dirty="0"/>
              <a:t>2. Principals of instrumental variable analysis</a:t>
            </a:r>
          </a:p>
          <a:p>
            <a:r>
              <a:rPr lang="en-US" b="1" dirty="0"/>
              <a:t>3. Estimation with instrumental variables</a:t>
            </a:r>
          </a:p>
          <a:p>
            <a:r>
              <a:rPr lang="en-US" dirty="0"/>
              <a:t>4. Interpretation and reporting of instrumental variable analyses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82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B5919-DD51-5E43-9605-9044B2725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Additive structural mean model (ivreg2)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02E4A-BD12-F74F-A93C-A69FD7C34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97887" cy="4351338"/>
          </a:xfrm>
        </p:spPr>
        <p:txBody>
          <a:bodyPr/>
          <a:lstStyle/>
          <a:p>
            <a:r>
              <a:rPr lang="en-US" dirty="0"/>
              <a:t>Whereas the additive structural mean model estimated by ivreg2 is consistent with the true values</a:t>
            </a:r>
          </a:p>
          <a:p>
            <a:r>
              <a:rPr lang="en-US" dirty="0"/>
              <a:t>Estimates the risk difference</a:t>
            </a:r>
          </a:p>
          <a:p>
            <a:r>
              <a:rPr lang="en-US" dirty="0"/>
              <a:t>Must use robust standard errors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4DB64AA-7FA9-864B-ACF4-AB5F02CF7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087" y="2752371"/>
            <a:ext cx="7350255" cy="410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36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8922B-5E8F-D74F-BD44-EB59C4F4A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Additive</a:t>
            </a:r>
            <a:r>
              <a:rPr lang="en-US" dirty="0"/>
              <a:t> structural mean models (SMM): generalized method of moments (GMM)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2D6E5A2-DA1D-B147-BA33-B7A127001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3234" y="1950885"/>
            <a:ext cx="5367087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575C9-A65C-5546-8F2C-E528819F2BD7}"/>
              </a:ext>
            </a:extLst>
          </p:cNvPr>
          <p:cNvSpPr txBox="1"/>
          <p:nvPr/>
        </p:nvSpPr>
        <p:spPr>
          <a:xfrm>
            <a:off x="676405" y="2179529"/>
            <a:ext cx="52609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Alternative method of estimating risk differences using the additive SMM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advantages compared to ivreg2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more complicated.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show you this?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use GMM to estimate </a:t>
            </a:r>
            <a:r>
              <a:rPr lang="en-US" dirty="0">
                <a:solidFill>
                  <a:srgbClr val="00B050"/>
                </a:solidFill>
              </a:rPr>
              <a:t>causal odds-ratios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causal risk ratios </a:t>
            </a:r>
            <a:r>
              <a:rPr lang="en-US" dirty="0"/>
              <a:t>which is not possible with conventional linear models or ivreg2.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49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C107-CB29-5B49-9E51-559E7C8B4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Two-stage residual inclusion </a:t>
            </a:r>
            <a:r>
              <a:rPr lang="en-US" dirty="0"/>
              <a:t>(2SRI)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37433-009B-384E-8D9C-EC4B7D8BA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Estimate first stage instrument-exposure association</a:t>
            </a:r>
          </a:p>
          <a:p>
            <a:r>
              <a:rPr lang="en-US" dirty="0"/>
              <a:t>Estimate second stage non-linear model including</a:t>
            </a:r>
          </a:p>
          <a:p>
            <a:pPr lvl="1"/>
            <a:r>
              <a:rPr lang="en-US" dirty="0"/>
              <a:t>Residual from first stage</a:t>
            </a:r>
          </a:p>
          <a:p>
            <a:pPr lvl="1"/>
            <a:r>
              <a:rPr lang="en-US" dirty="0"/>
              <a:t>Predicted exposure from first stage</a:t>
            </a:r>
          </a:p>
          <a:p>
            <a:r>
              <a:rPr lang="en-US" dirty="0"/>
              <a:t>Fix standard errors</a:t>
            </a:r>
          </a:p>
          <a:p>
            <a:pPr lvl="1"/>
            <a:r>
              <a:rPr lang="en-US" dirty="0"/>
              <a:t>Bootstrapping</a:t>
            </a:r>
          </a:p>
          <a:p>
            <a:pPr lvl="1"/>
            <a:r>
              <a:rPr lang="en-US" dirty="0"/>
              <a:t>Generalized method of moments</a:t>
            </a:r>
          </a:p>
        </p:txBody>
      </p:sp>
    </p:spTree>
    <p:extLst>
      <p:ext uri="{BB962C8B-B14F-4D97-AF65-F5344CB8AC3E}">
        <p14:creationId xmlns:p14="http://schemas.microsoft.com/office/powerpoint/2010/main" val="4283309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F911-D45D-8A48-AD46-F318F6A7F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Two-stage residual inclusion </a:t>
            </a:r>
            <a:r>
              <a:rPr lang="en-US" dirty="0"/>
              <a:t>(2SRI) estimator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3DDAA0-98E0-D849-B013-8C53E999A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9623" y="2276562"/>
            <a:ext cx="6025509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9F7DF12-34C9-CB4E-ADFC-67209F1077D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909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linear first stage</a:t>
            </a:r>
          </a:p>
          <a:p>
            <a:r>
              <a:rPr lang="en-US" dirty="0"/>
              <a:t>Predict exposure and residuals using predict</a:t>
            </a:r>
          </a:p>
          <a:p>
            <a:r>
              <a:rPr lang="en-US" dirty="0"/>
              <a:t>Estimate association with the outcome using logistic models</a:t>
            </a:r>
          </a:p>
        </p:txBody>
      </p:sp>
    </p:spTree>
    <p:extLst>
      <p:ext uri="{BB962C8B-B14F-4D97-AF65-F5344CB8AC3E}">
        <p14:creationId xmlns:p14="http://schemas.microsoft.com/office/powerpoint/2010/main" val="89222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E7CD8-CC39-B94F-B2F7-9145BFBD5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Two-stage residual inclusion </a:t>
            </a:r>
            <a:r>
              <a:rPr lang="en-US" dirty="0"/>
              <a:t>(2SRI) estimator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4803E26-016B-494D-8C2A-31C0364A24D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909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Estimates a causal odds-ratio</a:t>
            </a:r>
          </a:p>
          <a:p>
            <a:r>
              <a:rPr lang="en-US" dirty="0"/>
              <a:t>However does not account for the estimation error in the first stage</a:t>
            </a:r>
          </a:p>
          <a:p>
            <a:r>
              <a:rPr lang="en-US" dirty="0"/>
              <a:t>Can use bootstrapping to get the correct standard errors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7BCF11B8-5F70-8B45-8F93-64093F46B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8718" y="1367616"/>
            <a:ext cx="6793282" cy="3273277"/>
          </a:xfr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7B5ED93-590E-6043-8822-9B1FCD80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4640893"/>
            <a:ext cx="3478582" cy="2207867"/>
          </a:xfrm>
          <a:prstGeom prst="rect">
            <a:avLst/>
          </a:prstGeom>
        </p:spPr>
      </p:pic>
      <p:pic>
        <p:nvPicPr>
          <p:cNvPr id="14" name="Picture 13" descr="A picture containing calendar&#10;&#10;Description automatically generated">
            <a:extLst>
              <a:ext uri="{FF2B5EF4-FFF2-40B4-BE49-F238E27FC236}">
                <a16:creationId xmlns:a16="http://schemas.microsoft.com/office/drawing/2014/main" id="{AAF60EF8-D91D-C348-A6F6-DAA13F05D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416" y="4947210"/>
            <a:ext cx="4244584" cy="159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0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491E-7C65-5248-8EEC-075C3B0AA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Two-stage residual inclusion </a:t>
            </a:r>
            <a:r>
              <a:rPr lang="en-US" dirty="0"/>
              <a:t>(2SRI) estimator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70152BC-62E8-0745-8D7A-7DDBAAF47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6243" y="2506662"/>
            <a:ext cx="7195757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D2AD765-9590-B041-B611-163D65BDEDC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909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Standard error increased from 0.0043 to 0.0056 i.e. increased by 32%</a:t>
            </a:r>
          </a:p>
          <a:p>
            <a:r>
              <a:rPr lang="en-US" dirty="0"/>
              <a:t>Computationally intensive</a:t>
            </a:r>
          </a:p>
          <a:p>
            <a:r>
              <a:rPr lang="en-US" dirty="0"/>
              <a:t>Simple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42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00008-509F-EA41-9564-13F8FFEC5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Multiplicative</a:t>
            </a:r>
            <a:r>
              <a:rPr lang="en-US" dirty="0"/>
              <a:t> SMM using GMM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77220F4-6068-D84E-980D-CB0DF4C0F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2634" y="1387091"/>
            <a:ext cx="4809994" cy="547090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523018-0824-7A47-9E1E-5DA455EAC1C5}"/>
              </a:ext>
            </a:extLst>
          </p:cNvPr>
          <p:cNvSpPr txBox="1"/>
          <p:nvPr/>
        </p:nvSpPr>
        <p:spPr>
          <a:xfrm>
            <a:off x="676405" y="2179529"/>
            <a:ext cx="52609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SMM for the causal risk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parameter of interest here is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psi=ln(causal risk ratio)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True value of the risk ratio=1.0376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causal risk ratio to be estimated.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05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BB6C7-C055-1E4C-8B6A-788DFD8EC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Logistic</a:t>
            </a:r>
            <a:r>
              <a:rPr lang="en-US" dirty="0"/>
              <a:t> SMM using GMM for causal odds-ratios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A5182CD-D2BC-5F49-AE1B-B912A71F6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3710" y="2525658"/>
            <a:ext cx="8661400" cy="14732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70BD6-D040-2344-94DC-5A610D960096}"/>
              </a:ext>
            </a:extLst>
          </p:cNvPr>
          <p:cNvSpPr txBox="1"/>
          <p:nvPr/>
        </p:nvSpPr>
        <p:spPr>
          <a:xfrm>
            <a:off x="982249" y="1900748"/>
            <a:ext cx="103715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Syntax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True value of the causal odds-ratio is 1.078 </a:t>
            </a:r>
          </a:p>
        </p:txBody>
      </p:sp>
    </p:spTree>
    <p:extLst>
      <p:ext uri="{BB962C8B-B14F-4D97-AF65-F5344CB8AC3E}">
        <p14:creationId xmlns:p14="http://schemas.microsoft.com/office/powerpoint/2010/main" val="272305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4A319-D7AF-7043-AB38-E723ED00D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Logistic</a:t>
            </a:r>
            <a:r>
              <a:rPr lang="en-US" dirty="0"/>
              <a:t> SMM using GMM for causal odds-ratios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447176C-562B-7447-B583-05F4F5E71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593" y="1149218"/>
            <a:ext cx="5715207" cy="557897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B92359-B15A-8B41-AB31-67D23D0898B0}"/>
              </a:ext>
            </a:extLst>
          </p:cNvPr>
          <p:cNvSpPr/>
          <p:nvPr/>
        </p:nvSpPr>
        <p:spPr>
          <a:xfrm>
            <a:off x="5937337" y="5336088"/>
            <a:ext cx="5248405" cy="2254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B091B-001A-AB45-8223-85A106FF2C84}"/>
              </a:ext>
            </a:extLst>
          </p:cNvPr>
          <p:cNvSpPr txBox="1"/>
          <p:nvPr/>
        </p:nvSpPr>
        <p:spPr>
          <a:xfrm>
            <a:off x="701458" y="1690688"/>
            <a:ext cx="43465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Causal estimate given by the parameter 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implies a causal odds-ratio of 1.22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estimates the causal odds 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Should have correct coverage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always converge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8360AD23-0674-E141-8EF9-52F33BA0A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58" y="5081050"/>
            <a:ext cx="450808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229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33521-4261-BE40-90A7-9DC6E750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Survival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49AF3-2E13-3145-8609-FA152B5E0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Possible to estimate causal hazard ratios using instrumental variables</a:t>
            </a:r>
          </a:p>
          <a:p>
            <a:r>
              <a:rPr lang="en-US" dirty="0"/>
              <a:t>See published papers</a:t>
            </a:r>
          </a:p>
          <a:p>
            <a:r>
              <a:rPr lang="en-US" dirty="0"/>
              <a:t>Unclear how well developed and user-friendly packages are</a:t>
            </a:r>
          </a:p>
          <a:p>
            <a:r>
              <a:rPr lang="en-US" dirty="0"/>
              <a:t>Also see:</a:t>
            </a:r>
          </a:p>
          <a:p>
            <a:endParaRPr lang="en-GB" dirty="0">
              <a:effectLst/>
            </a:endParaRPr>
          </a:p>
          <a:p>
            <a:r>
              <a:rPr lang="en-GB" sz="1600" dirty="0" err="1">
                <a:effectLst/>
              </a:rPr>
              <a:t>Tchetgen</a:t>
            </a:r>
            <a:r>
              <a:rPr lang="en-GB" sz="1600" dirty="0">
                <a:effectLst/>
              </a:rPr>
              <a:t> </a:t>
            </a:r>
            <a:r>
              <a:rPr lang="en-GB" sz="1600" dirty="0" err="1">
                <a:effectLst/>
              </a:rPr>
              <a:t>Tchetgen</a:t>
            </a:r>
            <a:r>
              <a:rPr lang="en-GB" sz="1600" dirty="0">
                <a:effectLst/>
              </a:rPr>
              <a:t> EJ, Walter S, </a:t>
            </a:r>
            <a:r>
              <a:rPr lang="en-GB" sz="1800" dirty="0" err="1">
                <a:effectLst/>
              </a:rPr>
              <a:t>Vansteelandt</a:t>
            </a:r>
            <a:r>
              <a:rPr lang="en-GB" sz="1800" dirty="0">
                <a:effectLst/>
              </a:rPr>
              <a:t> S, </a:t>
            </a:r>
            <a:r>
              <a:rPr lang="en-GB" sz="1800" i="1" dirty="0">
                <a:effectLst/>
              </a:rPr>
              <a:t>et al.</a:t>
            </a:r>
            <a:r>
              <a:rPr lang="en-GB" sz="1800" dirty="0">
                <a:effectLst/>
              </a:rPr>
              <a:t> Instrumental variable estimation in a survival context. </a:t>
            </a:r>
            <a:r>
              <a:rPr lang="en-GB" sz="1800" i="1" dirty="0">
                <a:effectLst/>
              </a:rPr>
              <a:t>Epidemiology</a:t>
            </a:r>
            <a:r>
              <a:rPr lang="en-GB" sz="1800" dirty="0">
                <a:effectLst/>
              </a:rPr>
              <a:t> 2015;</a:t>
            </a:r>
            <a:r>
              <a:rPr lang="en-GB" sz="1800" b="1" dirty="0">
                <a:effectLst/>
              </a:rPr>
              <a:t>26</a:t>
            </a:r>
            <a:r>
              <a:rPr lang="en-GB" sz="1800" dirty="0">
                <a:effectLst/>
              </a:rPr>
              <a:t>:402–10. doi:</a:t>
            </a:r>
            <a:r>
              <a:rPr lang="en-GB" sz="1800" dirty="0">
                <a:effectLst/>
                <a:hlinkClick r:id="rId2"/>
              </a:rPr>
              <a:t>10.1097/EDE.0000000000000262</a:t>
            </a:r>
            <a:endParaRPr lang="en-GB" sz="180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D79297-1D8C-5A4B-90AC-33E02C3B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69" y="2318769"/>
            <a:ext cx="5523442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9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AFD51-50E2-5D4E-A928-D6309BA5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76F65-BE93-2949-B79C-0E0E5AB0F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81" y="1253331"/>
            <a:ext cx="10515600" cy="52395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Know about and be able to use the following instrumental variable estimators:</a:t>
            </a:r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Instrument definition and selection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Instrument-outcome associations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Instrumental variable bounds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Continuous outcomes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Binary outcomes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Causal odds-ratio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Causal risk-ratio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Survival outcomes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Two-sample estimators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Multivariable instrumental variables estimators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Covariates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68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31BF-FF93-CC4C-9F82-BA00F5D5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>
                <a:solidFill>
                  <a:srgbClr val="00B050"/>
                </a:solidFill>
              </a:rPr>
              <a:t>Two-sample estimators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F9FDE-26E5-594E-8F4D-5245D6872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instrument-exposure and instrument-outcome associations can be estimated in separate datasets.</a:t>
            </a:r>
          </a:p>
          <a:p>
            <a:r>
              <a:rPr lang="en-US" dirty="0"/>
              <a:t>This is known as two-sample instrumental variable estimators (2SIV)</a:t>
            </a:r>
          </a:p>
          <a:p>
            <a:r>
              <a:rPr lang="en-US" dirty="0"/>
              <a:t>Can be highly efficient</a:t>
            </a:r>
          </a:p>
          <a:p>
            <a:pPr lvl="1"/>
            <a:r>
              <a:rPr lang="en-US" dirty="0"/>
              <a:t>E.g. if the exposure is very expensive to measure (metabolite or epigenetics)</a:t>
            </a:r>
          </a:p>
          <a:p>
            <a:r>
              <a:rPr lang="en-US" dirty="0"/>
              <a:t>Assumes that the instrument-exposure association is the same in the two samples</a:t>
            </a:r>
          </a:p>
          <a:p>
            <a:r>
              <a:rPr lang="en-US" dirty="0"/>
              <a:t>If samples entirely independent then can use manual two stage least squares. </a:t>
            </a:r>
          </a:p>
        </p:txBody>
      </p:sp>
    </p:spTree>
    <p:extLst>
      <p:ext uri="{BB962C8B-B14F-4D97-AF65-F5344CB8AC3E}">
        <p14:creationId xmlns:p14="http://schemas.microsoft.com/office/powerpoint/2010/main" val="1178256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B176-761D-6740-AC75-BF4B425F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>
                <a:solidFill>
                  <a:srgbClr val="00B050"/>
                </a:solidFill>
              </a:rPr>
              <a:t>Two-sample estimators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B4C6842A-C53D-844A-9B31-1636FDE1F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994" y="2506662"/>
            <a:ext cx="7092006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25076C2-BB59-0F48-952E-5A690CA49CE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909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100000 observations</a:t>
            </a:r>
          </a:p>
          <a:p>
            <a:r>
              <a:rPr lang="en-US" dirty="0"/>
              <a:t>Exposure measured in 10000</a:t>
            </a:r>
          </a:p>
          <a:p>
            <a:r>
              <a:rPr lang="en-US" dirty="0"/>
              <a:t>If we restrict to the 10% with exposure data we get the following:</a:t>
            </a:r>
          </a:p>
          <a:p>
            <a:r>
              <a:rPr lang="en-US" dirty="0"/>
              <a:t>SE=0.0106</a:t>
            </a:r>
          </a:p>
        </p:txBody>
      </p:sp>
    </p:spTree>
    <p:extLst>
      <p:ext uri="{BB962C8B-B14F-4D97-AF65-F5344CB8AC3E}">
        <p14:creationId xmlns:p14="http://schemas.microsoft.com/office/powerpoint/2010/main" val="19372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9D7C2-7F1B-7E4B-8351-AE381652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>
                <a:solidFill>
                  <a:srgbClr val="00B050"/>
                </a:solidFill>
              </a:rPr>
              <a:t>Two-sample estimators</a:t>
            </a:r>
            <a:endParaRPr lang="en-US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592A4B0-E14F-5743-99F0-C76FF37C3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8586" y="2506662"/>
            <a:ext cx="5613414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641C7C-3BAA-C548-9BEF-96D488D905C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909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Run the first stage regression in the 10k with exposure data. </a:t>
            </a:r>
          </a:p>
          <a:p>
            <a:r>
              <a:rPr lang="en-US" dirty="0"/>
              <a:t>Get predicted values of the exposure </a:t>
            </a:r>
            <a:r>
              <a:rPr lang="en-US" b="1" u="sng" dirty="0"/>
              <a:t>in the rest of sample</a:t>
            </a:r>
          </a:p>
          <a:p>
            <a:r>
              <a:rPr lang="en-US" dirty="0"/>
              <a:t>Estimate the association of the exposure in the entire sample</a:t>
            </a:r>
          </a:p>
        </p:txBody>
      </p:sp>
    </p:spTree>
    <p:extLst>
      <p:ext uri="{BB962C8B-B14F-4D97-AF65-F5344CB8AC3E}">
        <p14:creationId xmlns:p14="http://schemas.microsoft.com/office/powerpoint/2010/main" val="3743781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6B71-5B85-5849-82D2-8B8117D83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>
                <a:solidFill>
                  <a:srgbClr val="00B050"/>
                </a:solidFill>
              </a:rPr>
              <a:t>Two-sample estimators</a:t>
            </a:r>
            <a:endParaRPr lang="en-US" dirty="0"/>
          </a:p>
        </p:txBody>
      </p:sp>
      <p:pic>
        <p:nvPicPr>
          <p:cNvPr id="5" name="Content Placeholder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1D65E1CE-4AAD-E445-AAD4-51453FDEA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480" y="3695177"/>
            <a:ext cx="6343520" cy="324737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744924-A266-BA45-9DDA-89C653130B6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90916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More precise than using a single sample</a:t>
            </a:r>
          </a:p>
          <a:p>
            <a:r>
              <a:rPr lang="en-US" dirty="0"/>
              <a:t>SE=0.00665</a:t>
            </a:r>
          </a:p>
          <a:p>
            <a:r>
              <a:rPr lang="en-US" dirty="0"/>
              <a:t>SE reduced by 37%.</a:t>
            </a:r>
          </a:p>
          <a:p>
            <a:r>
              <a:rPr lang="en-US" dirty="0"/>
              <a:t>Possible to include entire sample. </a:t>
            </a:r>
          </a:p>
          <a:p>
            <a:r>
              <a:rPr lang="en-US" dirty="0"/>
              <a:t>Must account for estimation error as using same samples</a:t>
            </a:r>
          </a:p>
          <a:p>
            <a:r>
              <a:rPr lang="en-US" dirty="0"/>
              <a:t>Use bootstrapping as with 2SRI above.</a:t>
            </a:r>
          </a:p>
        </p:txBody>
      </p:sp>
    </p:spTree>
    <p:extLst>
      <p:ext uri="{BB962C8B-B14F-4D97-AF65-F5344CB8AC3E}">
        <p14:creationId xmlns:p14="http://schemas.microsoft.com/office/powerpoint/2010/main" val="38273673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1044C-AB34-A446-8722-CF34818E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</a:t>
            </a:r>
            <a:r>
              <a:rPr lang="en-US" dirty="0">
                <a:solidFill>
                  <a:srgbClr val="00B050"/>
                </a:solidFill>
              </a:rPr>
              <a:t>Multivariate instrumental variables estimators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55D22-6F20-2A40-B428-74FC14C04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include multiple exposures in IV models</a:t>
            </a:r>
          </a:p>
          <a:p>
            <a:r>
              <a:rPr lang="en-US" dirty="0"/>
              <a:t>Need at least one IV per exposure</a:t>
            </a:r>
          </a:p>
          <a:p>
            <a:r>
              <a:rPr lang="en-US" dirty="0"/>
              <a:t>IV do not need to be independent</a:t>
            </a:r>
          </a:p>
          <a:p>
            <a:r>
              <a:rPr lang="en-US" dirty="0"/>
              <a:t>IVs explain sufficient conditional variation of </a:t>
            </a:r>
            <a:r>
              <a:rPr lang="en-US" u="sng" dirty="0"/>
              <a:t>all exposures</a:t>
            </a:r>
          </a:p>
          <a:p>
            <a:r>
              <a:rPr lang="en-US" dirty="0"/>
              <a:t>Can require massive sample sizes </a:t>
            </a:r>
          </a:p>
          <a:p>
            <a:r>
              <a:rPr lang="en-US" dirty="0"/>
              <a:t>Syntax is: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FA34A8-7836-844B-BB0D-19F6D4430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250" y="5306100"/>
            <a:ext cx="9207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1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CCB6A-D096-4245-8003-9A740FAB0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>
                <a:solidFill>
                  <a:srgbClr val="00B050"/>
                </a:solidFill>
              </a:rPr>
              <a:t>Multivariate instrumental variables estimators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1D797644-CD22-9147-AE74-F9C6E5558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5359" y="2506662"/>
            <a:ext cx="6616641" cy="4351338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46C0B3-3E2F-9245-93D5-8DD90DB8A13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3851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Same interpretation as results with one exposure</a:t>
            </a:r>
          </a:p>
          <a:p>
            <a:r>
              <a:rPr lang="en-US" dirty="0"/>
              <a:t>Mean difference in outcome</a:t>
            </a:r>
          </a:p>
          <a:p>
            <a:r>
              <a:rPr lang="en-US" dirty="0"/>
              <a:t>Estimates the direct effect of each exposure</a:t>
            </a:r>
          </a:p>
          <a:p>
            <a:r>
              <a:rPr lang="en-US" dirty="0"/>
              <a:t>Identification tests indicate the joint significance of the instruments for all exposures</a:t>
            </a:r>
          </a:p>
          <a:p>
            <a:r>
              <a:rPr lang="en-US" dirty="0"/>
              <a:t>Use the Sanderson-Windmeijer F-test for multiple exposures</a:t>
            </a:r>
          </a:p>
        </p:txBody>
      </p:sp>
    </p:spTree>
    <p:extLst>
      <p:ext uri="{BB962C8B-B14F-4D97-AF65-F5344CB8AC3E}">
        <p14:creationId xmlns:p14="http://schemas.microsoft.com/office/powerpoint/2010/main" val="1937784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AB27-31A7-184C-92A2-B0A0524C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Covariates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5C2DC-0756-DC42-B277-77E3A13F7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Covariates can be included in IV analyses</a:t>
            </a:r>
          </a:p>
          <a:p>
            <a:pPr lvl="1"/>
            <a:r>
              <a:rPr lang="en-US" dirty="0"/>
              <a:t>E.g. time or age</a:t>
            </a:r>
          </a:p>
          <a:p>
            <a:r>
              <a:rPr lang="en-US" dirty="0"/>
              <a:t>Be careful not to control for downstream consequences of the exposure or a collider </a:t>
            </a:r>
          </a:p>
          <a:p>
            <a:r>
              <a:rPr lang="en-US" dirty="0"/>
              <a:t>Baseline covariates can increase efficiency of analyses</a:t>
            </a:r>
          </a:p>
          <a:p>
            <a:r>
              <a:rPr lang="en-US" dirty="0"/>
              <a:t>Can be an indication of issues if there are large differences in the point estimate before versus after adjustment</a:t>
            </a:r>
          </a:p>
          <a:p>
            <a:r>
              <a:rPr lang="en-US" dirty="0"/>
              <a:t>Use the same set of exposures in the first and second stage</a:t>
            </a:r>
          </a:p>
        </p:txBody>
      </p:sp>
    </p:spTree>
    <p:extLst>
      <p:ext uri="{BB962C8B-B14F-4D97-AF65-F5344CB8AC3E}">
        <p14:creationId xmlns:p14="http://schemas.microsoft.com/office/powerpoint/2010/main" val="4294229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63F75-A85E-0242-A710-68B1289BF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Covariates: Fixed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1E8C7-C731-054F-A526-9BA5727BA1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Fixed effects estimators can be used with IV models</a:t>
            </a:r>
          </a:p>
          <a:p>
            <a:r>
              <a:rPr lang="en-US" dirty="0"/>
              <a:t>Either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Include dummy variables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Residualize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xtivreg</a:t>
            </a:r>
            <a:r>
              <a:rPr lang="en-US" dirty="0"/>
              <a:t> package</a:t>
            </a:r>
          </a:p>
          <a:p>
            <a:r>
              <a:rPr lang="en-US" dirty="0"/>
              <a:t>The first is simple, but can be computationally painful</a:t>
            </a:r>
          </a:p>
          <a:p>
            <a:r>
              <a:rPr lang="en-US" dirty="0"/>
              <a:t>Both other approaches normally fairly straight forwards</a:t>
            </a:r>
          </a:p>
          <a:p>
            <a:r>
              <a:rPr lang="en-US" dirty="0"/>
              <a:t>Be careful to account for clustering of data when estimating the standard errors. </a:t>
            </a:r>
          </a:p>
        </p:txBody>
      </p:sp>
    </p:spTree>
    <p:extLst>
      <p:ext uri="{BB962C8B-B14F-4D97-AF65-F5344CB8AC3E}">
        <p14:creationId xmlns:p14="http://schemas.microsoft.com/office/powerpoint/2010/main" val="4005710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33635-67EE-F543-B0F0-9A184699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CB122-EBFF-9C4B-ACFE-C3E7E8E9B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Instrumental variable estimators include: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Reduced form (instrument-outcome association)</a:t>
            </a:r>
          </a:p>
          <a:p>
            <a:pPr marL="457200" lvl="1" indent="0">
              <a:buNone/>
            </a:pPr>
            <a:r>
              <a:rPr lang="en-US" b="1" dirty="0"/>
              <a:t>Continuous outcomes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Instrumental variable bounds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2 stage least squares/Wald estimator</a:t>
            </a:r>
          </a:p>
          <a:p>
            <a:pPr marL="457200" lvl="1" indent="0">
              <a:buNone/>
            </a:pPr>
            <a:r>
              <a:rPr lang="en-US" b="1" dirty="0"/>
              <a:t>Binary outcomes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Logistic SMM Causal odds-ratio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Multiplicative SMM Causal risk-ratio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/>
              <a:t>Survival outcomes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/>
              <a:t>Two-sample estimators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/>
              <a:t>Multivariable instrumental variables estimators</a:t>
            </a:r>
          </a:p>
          <a:p>
            <a:pPr marL="914400" lvl="1" indent="-457200">
              <a:buFont typeface="+mj-lt"/>
              <a:buAutoNum type="arabicPeriod" startAt="4"/>
            </a:pPr>
            <a:r>
              <a:rPr lang="en-US" dirty="0"/>
              <a:t>Covariates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27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C099E-5EA0-8B45-B9BC-F48F0D17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Defining instruments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E4598-F572-B74B-884B-B4B3E9CF8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Instruments can be defined in many ways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/>
              <a:t>Physicians’ preference:</a:t>
            </a:r>
          </a:p>
          <a:p>
            <a:pPr lvl="2"/>
            <a:r>
              <a:rPr lang="en-US" dirty="0"/>
              <a:t>Prescription issued to prior patient</a:t>
            </a:r>
          </a:p>
          <a:p>
            <a:pPr lvl="2"/>
            <a:r>
              <a:rPr lang="en-US" dirty="0"/>
              <a:t>A count of prescription issued to 7 prior patients</a:t>
            </a:r>
          </a:p>
          <a:p>
            <a:pPr lvl="2"/>
            <a:r>
              <a:rPr lang="en-US" dirty="0"/>
              <a:t>Proportion of prescriptions issued to prior patients</a:t>
            </a:r>
          </a:p>
          <a:p>
            <a:pPr lvl="2"/>
            <a:r>
              <a:rPr lang="en-US" dirty="0"/>
              <a:t>Geometric mean </a:t>
            </a:r>
          </a:p>
          <a:p>
            <a:pPr lvl="2"/>
            <a:r>
              <a:rPr lang="en-US" dirty="0"/>
              <a:t>Squared number of prior prescriptions</a:t>
            </a:r>
          </a:p>
          <a:p>
            <a:pPr lvl="2"/>
            <a:r>
              <a:rPr lang="en-US" dirty="0"/>
              <a:t>……</a:t>
            </a:r>
          </a:p>
          <a:p>
            <a:pPr lvl="2"/>
            <a:endParaRPr lang="en-US" dirty="0"/>
          </a:p>
          <a:p>
            <a:r>
              <a:rPr lang="en-US" dirty="0"/>
              <a:t>Different definitions will have different properties in terms of bias and precision/strength</a:t>
            </a:r>
          </a:p>
        </p:txBody>
      </p:sp>
    </p:spTree>
    <p:extLst>
      <p:ext uri="{BB962C8B-B14F-4D97-AF65-F5344CB8AC3E}">
        <p14:creationId xmlns:p14="http://schemas.microsoft.com/office/powerpoint/2010/main" val="3744015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5748-0E6D-D143-9CF3-813359E3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DAG for </a:t>
            </a:r>
            <a:r>
              <a:rPr lang="en-US" dirty="0" err="1"/>
              <a:t>Rassen</a:t>
            </a:r>
            <a:r>
              <a:rPr lang="en-US" dirty="0"/>
              <a:t> et al. (2009)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E8215-5D5C-004D-B8C7-81C90FDB8136}"/>
              </a:ext>
            </a:extLst>
          </p:cNvPr>
          <p:cNvSpPr txBox="1"/>
          <p:nvPr/>
        </p:nvSpPr>
        <p:spPr>
          <a:xfrm>
            <a:off x="616450" y="3174715"/>
            <a:ext cx="235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(Instrument)</a:t>
            </a:r>
          </a:p>
          <a:p>
            <a:pPr algn="ctr"/>
            <a:r>
              <a:rPr lang="en-US" dirty="0"/>
              <a:t>Physicians’ preferences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747DE-5162-B046-8312-8FCAD8F0AD41}"/>
              </a:ext>
            </a:extLst>
          </p:cNvPr>
          <p:cNvSpPr txBox="1"/>
          <p:nvPr/>
        </p:nvSpPr>
        <p:spPr>
          <a:xfrm>
            <a:off x="4071991" y="3036215"/>
            <a:ext cx="2352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(Exposure)</a:t>
            </a:r>
          </a:p>
          <a:p>
            <a:pPr algn="ctr"/>
            <a:r>
              <a:rPr lang="en-US" dirty="0"/>
              <a:t>Prescribed typical or atypical anti-psychotic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8AD2D-D7B3-854F-8009-8F54EF5FF7FB}"/>
              </a:ext>
            </a:extLst>
          </p:cNvPr>
          <p:cNvSpPr txBox="1"/>
          <p:nvPr/>
        </p:nvSpPr>
        <p:spPr>
          <a:xfrm>
            <a:off x="8385425" y="3174714"/>
            <a:ext cx="235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(Outcomes)</a:t>
            </a:r>
          </a:p>
          <a:p>
            <a:pPr algn="ctr"/>
            <a:r>
              <a:rPr lang="en-US" dirty="0"/>
              <a:t>Mortality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F44DDD-89A7-B24E-A84C-37470CBC7B1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69232" y="3497880"/>
            <a:ext cx="1102759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B1C79EC-49E6-A045-8854-1A2E83C37BF2}"/>
              </a:ext>
            </a:extLst>
          </p:cNvPr>
          <p:cNvCxnSpPr>
            <a:cxnSpLocks/>
          </p:cNvCxnSpPr>
          <p:nvPr/>
        </p:nvCxnSpPr>
        <p:spPr>
          <a:xfrm flipV="1">
            <a:off x="6424773" y="3497881"/>
            <a:ext cx="2174697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5FA612-7791-1C4A-98DB-D59C7697DAAE}"/>
              </a:ext>
            </a:extLst>
          </p:cNvPr>
          <p:cNvSpPr txBox="1"/>
          <p:nvPr/>
        </p:nvSpPr>
        <p:spPr>
          <a:xfrm>
            <a:off x="6698751" y="1624787"/>
            <a:ext cx="2352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Unmeasured confounders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923308-768F-3B4D-8A1C-BA09136455A4}"/>
              </a:ext>
            </a:extLst>
          </p:cNvPr>
          <p:cNvCxnSpPr>
            <a:cxnSpLocks/>
          </p:cNvCxnSpPr>
          <p:nvPr/>
        </p:nvCxnSpPr>
        <p:spPr>
          <a:xfrm flipH="1">
            <a:off x="5578867" y="2013855"/>
            <a:ext cx="1571946" cy="93649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4A4B32-A336-954E-83C7-DE9637E6BE3F}"/>
              </a:ext>
            </a:extLst>
          </p:cNvPr>
          <p:cNvCxnSpPr>
            <a:cxnSpLocks/>
          </p:cNvCxnSpPr>
          <p:nvPr/>
        </p:nvCxnSpPr>
        <p:spPr>
          <a:xfrm>
            <a:off x="8599470" y="2050153"/>
            <a:ext cx="962346" cy="900197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1CFC72-ACA9-5C48-BE34-B726E0CD7040}"/>
              </a:ext>
            </a:extLst>
          </p:cNvPr>
          <p:cNvSpPr txBox="1"/>
          <p:nvPr/>
        </p:nvSpPr>
        <p:spPr>
          <a:xfrm>
            <a:off x="430060" y="5197350"/>
            <a:ext cx="117619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Hypothesis: Does prescribing atypical vs typical anti-psychotic medication affect mortality?</a:t>
            </a:r>
          </a:p>
        </p:txBody>
      </p:sp>
    </p:spTree>
    <p:extLst>
      <p:ext uri="{BB962C8B-B14F-4D97-AF65-F5344CB8AC3E}">
        <p14:creationId xmlns:p14="http://schemas.microsoft.com/office/powerpoint/2010/main" val="3469394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8CC8-3400-374D-B5B3-420BCFA3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Defining instruments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DB9D0-E8A4-B348-9D1E-3B55A34C1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05" y="1815351"/>
            <a:ext cx="10515600" cy="4351338"/>
          </a:xfrm>
        </p:spPr>
        <p:txBody>
          <a:bodyPr/>
          <a:lstStyle/>
          <a:p>
            <a:r>
              <a:rPr lang="en-US" dirty="0" err="1"/>
              <a:t>Rassen</a:t>
            </a:r>
            <a:r>
              <a:rPr lang="en-US" dirty="0"/>
              <a:t> et al. (2009) compared 25 study designs</a:t>
            </a:r>
          </a:p>
          <a:p>
            <a:r>
              <a:rPr lang="en-US" dirty="0"/>
              <a:t>Compared typical to atypical anti-psychotics</a:t>
            </a:r>
          </a:p>
          <a:p>
            <a:r>
              <a:rPr lang="en-US" dirty="0"/>
              <a:t>Varied</a:t>
            </a:r>
          </a:p>
          <a:p>
            <a:pPr lvl="1"/>
            <a:r>
              <a:rPr lang="en-US" dirty="0"/>
              <a:t>Definition for defining preference</a:t>
            </a:r>
          </a:p>
          <a:p>
            <a:pPr lvl="1"/>
            <a:r>
              <a:rPr lang="en-US" dirty="0"/>
              <a:t>Cohort inclusion criteria</a:t>
            </a:r>
          </a:p>
          <a:p>
            <a:pPr lvl="1"/>
            <a:r>
              <a:rPr lang="en-US" dirty="0"/>
              <a:t>Sample stratification criteria</a:t>
            </a:r>
          </a:p>
          <a:p>
            <a:r>
              <a:rPr lang="en-US" dirty="0"/>
              <a:t>Resulted in substantial differences in power</a:t>
            </a:r>
          </a:p>
          <a:p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E062D21-3193-E64D-876D-D8C681A0E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406" y="0"/>
            <a:ext cx="3777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5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66E77-E9E9-3148-85C6-1E5088475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01F2C45-9860-614D-9E82-DDB46C254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0203" y="446366"/>
            <a:ext cx="6978713" cy="60465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D9D616-DCB9-B540-BF40-918068E83753}"/>
              </a:ext>
            </a:extLst>
          </p:cNvPr>
          <p:cNvSpPr/>
          <p:nvPr/>
        </p:nvSpPr>
        <p:spPr>
          <a:xfrm>
            <a:off x="7438490" y="4387065"/>
            <a:ext cx="400692" cy="1119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31594-2F9A-3049-A39A-959CB9C23207}"/>
              </a:ext>
            </a:extLst>
          </p:cNvPr>
          <p:cNvSpPr/>
          <p:nvPr/>
        </p:nvSpPr>
        <p:spPr>
          <a:xfrm>
            <a:off x="10539573" y="4387065"/>
            <a:ext cx="400692" cy="1119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D0A09B-92E4-E945-9B40-2D1CEB3FED3B}"/>
              </a:ext>
            </a:extLst>
          </p:cNvPr>
          <p:cNvCxnSpPr/>
          <p:nvPr/>
        </p:nvCxnSpPr>
        <p:spPr>
          <a:xfrm>
            <a:off x="7941924" y="4828854"/>
            <a:ext cx="0" cy="35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832932-5596-BC4B-8E13-EFF069B9F575}"/>
              </a:ext>
            </a:extLst>
          </p:cNvPr>
          <p:cNvCxnSpPr/>
          <p:nvPr/>
        </p:nvCxnSpPr>
        <p:spPr>
          <a:xfrm>
            <a:off x="7941924" y="4387065"/>
            <a:ext cx="0" cy="35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59EF28-4C9E-994C-A2CD-F26E05D0A67A}"/>
              </a:ext>
            </a:extLst>
          </p:cNvPr>
          <p:cNvCxnSpPr/>
          <p:nvPr/>
        </p:nvCxnSpPr>
        <p:spPr>
          <a:xfrm>
            <a:off x="11063555" y="4842552"/>
            <a:ext cx="0" cy="35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5A54F-3059-1744-B805-3A343E35E703}"/>
              </a:ext>
            </a:extLst>
          </p:cNvPr>
          <p:cNvCxnSpPr/>
          <p:nvPr/>
        </p:nvCxnSpPr>
        <p:spPr>
          <a:xfrm>
            <a:off x="11063555" y="4400763"/>
            <a:ext cx="0" cy="359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B9FD310-5FD3-6D41-B12D-A93146A4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12" y="551917"/>
            <a:ext cx="3045431" cy="59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64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DC3D5-5C84-154D-88D7-8B80133B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Defining instruments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B236A4-7E9E-864B-8AC7-0643EF886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384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Definitions make a big difference</a:t>
            </a:r>
          </a:p>
          <a:p>
            <a:r>
              <a:rPr lang="en-US" dirty="0"/>
              <a:t>Including more information normally improves strength of instruments</a:t>
            </a:r>
          </a:p>
          <a:p>
            <a:r>
              <a:rPr lang="en-US" dirty="0"/>
              <a:t>Using a more focused definition of index date </a:t>
            </a:r>
          </a:p>
          <a:p>
            <a:pPr lvl="1"/>
            <a:r>
              <a:rPr lang="en-US" dirty="0"/>
              <a:t>E.g. comparing two similar drugs, or similar groups of patients.</a:t>
            </a:r>
          </a:p>
          <a:p>
            <a:r>
              <a:rPr lang="en-US" dirty="0"/>
              <a:t>Danger of overfitting</a:t>
            </a:r>
          </a:p>
          <a:p>
            <a:pPr lvl="1"/>
            <a:r>
              <a:rPr lang="en-US" dirty="0"/>
              <a:t>Prespecify if possible</a:t>
            </a:r>
          </a:p>
          <a:p>
            <a:pPr lvl="1"/>
            <a:r>
              <a:rPr lang="en-US" dirty="0"/>
              <a:t>Split the samples to develop and define instrument</a:t>
            </a:r>
          </a:p>
          <a:p>
            <a:pPr lvl="1"/>
            <a:r>
              <a:rPr lang="en-US" u="sng" dirty="0"/>
              <a:t>Do not iterate across 1000s of definitions and choose the “best” in your data</a:t>
            </a:r>
          </a:p>
          <a:p>
            <a:pPr lvl="1"/>
            <a:r>
              <a:rPr lang="en-US" dirty="0"/>
              <a:t>This would result in over-fitting, bias, and overly precise results</a:t>
            </a:r>
          </a:p>
          <a:p>
            <a:pPr lvl="1"/>
            <a:endParaRPr lang="en-US" dirty="0"/>
          </a:p>
          <a:p>
            <a:r>
              <a:rPr lang="en-US" dirty="0"/>
              <a:t>More methodological work needed on this……</a:t>
            </a:r>
          </a:p>
        </p:txBody>
      </p:sp>
    </p:spTree>
    <p:extLst>
      <p:ext uri="{BB962C8B-B14F-4D97-AF65-F5344CB8AC3E}">
        <p14:creationId xmlns:p14="http://schemas.microsoft.com/office/powerpoint/2010/main" val="203883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243A-58DF-4645-A84A-21A27D88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Instrument-outcome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F0CB7-84CC-0749-9919-FD0024A0A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simplest IV estimator is the instrument-outcome association</a:t>
            </a:r>
          </a:p>
          <a:p>
            <a:pPr lvl="1"/>
            <a:r>
              <a:rPr lang="en-US" dirty="0"/>
              <a:t>Sometimes referred to as the </a:t>
            </a:r>
            <a:r>
              <a:rPr lang="en-US" u="sng" dirty="0"/>
              <a:t>“reduced form”</a:t>
            </a:r>
            <a:r>
              <a:rPr lang="en-US" dirty="0"/>
              <a:t> estimator</a:t>
            </a:r>
          </a:p>
          <a:p>
            <a:r>
              <a:rPr lang="en-US" dirty="0"/>
              <a:t>Advantages </a:t>
            </a:r>
          </a:p>
          <a:p>
            <a:pPr lvl="1"/>
            <a:r>
              <a:rPr lang="en-US" dirty="0"/>
              <a:t>Simple, requires fewest assumptions</a:t>
            </a:r>
          </a:p>
          <a:p>
            <a:pPr lvl="1"/>
            <a:r>
              <a:rPr lang="en-US" dirty="0"/>
              <a:t>Similar power to reject the null as other approaches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Wrong scale </a:t>
            </a:r>
          </a:p>
          <a:p>
            <a:pPr lvl="1"/>
            <a:r>
              <a:rPr lang="en-US" dirty="0"/>
              <a:t>Not interpretable</a:t>
            </a:r>
          </a:p>
          <a:p>
            <a:pPr lvl="1"/>
            <a:r>
              <a:rPr lang="en-US" dirty="0"/>
              <a:t>Limited use for clinical decisions or publication.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B4261E-A288-8544-B1E6-ACC6B9F1CFE2}"/>
              </a:ext>
            </a:extLst>
          </p:cNvPr>
          <p:cNvSpPr txBox="1"/>
          <p:nvPr/>
        </p:nvSpPr>
        <p:spPr>
          <a:xfrm>
            <a:off x="4370541" y="5736921"/>
            <a:ext cx="251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7A469-B924-AC43-87B1-23B9310C7531}"/>
              </a:ext>
            </a:extLst>
          </p:cNvPr>
          <p:cNvSpPr txBox="1"/>
          <p:nvPr/>
        </p:nvSpPr>
        <p:spPr>
          <a:xfrm>
            <a:off x="7078250" y="5736921"/>
            <a:ext cx="251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9A2705-944C-DA47-BFD5-BE5177C74B51}"/>
              </a:ext>
            </a:extLst>
          </p:cNvPr>
          <p:cNvSpPr txBox="1"/>
          <p:nvPr/>
        </p:nvSpPr>
        <p:spPr>
          <a:xfrm>
            <a:off x="9216025" y="5736921"/>
            <a:ext cx="251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1E3D3-295D-9641-9A43-DE54C930542C}"/>
              </a:ext>
            </a:extLst>
          </p:cNvPr>
          <p:cNvSpPr txBox="1"/>
          <p:nvPr/>
        </p:nvSpPr>
        <p:spPr>
          <a:xfrm>
            <a:off x="7867390" y="4912291"/>
            <a:ext cx="2517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Confounders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EE22FD-2448-3847-AAE6-5AE20FBA0785}"/>
              </a:ext>
            </a:extLst>
          </p:cNvPr>
          <p:cNvCxnSpPr/>
          <p:nvPr/>
        </p:nvCxnSpPr>
        <p:spPr>
          <a:xfrm flipH="1">
            <a:off x="7678455" y="5248405"/>
            <a:ext cx="658660" cy="4885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CD492E-1AC1-8442-B1AB-A924177C8C5C}"/>
              </a:ext>
            </a:extLst>
          </p:cNvPr>
          <p:cNvCxnSpPr/>
          <p:nvPr/>
        </p:nvCxnSpPr>
        <p:spPr>
          <a:xfrm>
            <a:off x="8791706" y="5265014"/>
            <a:ext cx="804275" cy="4719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FB2D95-DCB9-3148-A325-3346A14EB3A7}"/>
              </a:ext>
            </a:extLst>
          </p:cNvPr>
          <p:cNvCxnSpPr/>
          <p:nvPr/>
        </p:nvCxnSpPr>
        <p:spPr>
          <a:xfrm>
            <a:off x="8124956" y="5921587"/>
            <a:ext cx="109106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0DA482-1059-3247-AE4D-44B4FC8988AF}"/>
              </a:ext>
            </a:extLst>
          </p:cNvPr>
          <p:cNvCxnSpPr/>
          <p:nvPr/>
        </p:nvCxnSpPr>
        <p:spPr>
          <a:xfrm>
            <a:off x="5629406" y="5921587"/>
            <a:ext cx="144884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863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</TotalTime>
  <Words>1842</Words>
  <Application>Microsoft Macintosh PowerPoint</Application>
  <PresentationFormat>Widescreen</PresentationFormat>
  <Paragraphs>292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Office Theme</vt:lpstr>
      <vt:lpstr>Estimation using instrumental variables</vt:lpstr>
      <vt:lpstr>Overview</vt:lpstr>
      <vt:lpstr>Objectives</vt:lpstr>
      <vt:lpstr>1. Defining instruments</vt:lpstr>
      <vt:lpstr>A DAG for Rassen et al. (2009)</vt:lpstr>
      <vt:lpstr>1. Defining instruments</vt:lpstr>
      <vt:lpstr>PowerPoint Presentation</vt:lpstr>
      <vt:lpstr>1. Defining instruments</vt:lpstr>
      <vt:lpstr>2. Instrument-outcome associations</vt:lpstr>
      <vt:lpstr>3. Instrumental variable bounds</vt:lpstr>
      <vt:lpstr>3. Instrumental variable bounds</vt:lpstr>
      <vt:lpstr>4. Continuous outcomes</vt:lpstr>
      <vt:lpstr>PowerPoint Presentation</vt:lpstr>
      <vt:lpstr>PowerPoint Presentation</vt:lpstr>
      <vt:lpstr>PowerPoint Presentation</vt:lpstr>
      <vt:lpstr>PowerPoint Presentation</vt:lpstr>
      <vt:lpstr>4. Continuous outcomes</vt:lpstr>
      <vt:lpstr>5. Binary outcomes</vt:lpstr>
      <vt:lpstr>Linear probability model</vt:lpstr>
      <vt:lpstr>Additive structural mean model (ivreg2)</vt:lpstr>
      <vt:lpstr>Additive structural mean models (SMM): generalized method of moments (GMM)</vt:lpstr>
      <vt:lpstr>Two-stage residual inclusion (2SRI) estimator</vt:lpstr>
      <vt:lpstr>Two-stage residual inclusion (2SRI) estimator</vt:lpstr>
      <vt:lpstr>Two-stage residual inclusion (2SRI) estimator</vt:lpstr>
      <vt:lpstr>Two-stage residual inclusion (2SRI) estimator</vt:lpstr>
      <vt:lpstr>Multiplicative SMM using GMM</vt:lpstr>
      <vt:lpstr>Logistic SMM using GMM for causal odds-ratios</vt:lpstr>
      <vt:lpstr>Logistic SMM using GMM for causal odds-ratios</vt:lpstr>
      <vt:lpstr>6. Survival outcomes</vt:lpstr>
      <vt:lpstr>7. Two-sample estimators</vt:lpstr>
      <vt:lpstr>7. Two-sample estimators</vt:lpstr>
      <vt:lpstr>7. Two-sample estimators</vt:lpstr>
      <vt:lpstr>7. Two-sample estimators</vt:lpstr>
      <vt:lpstr>8. Multivariate instrumental variables estimators</vt:lpstr>
      <vt:lpstr>8. Multivariate instrumental variables estimators</vt:lpstr>
      <vt:lpstr>9. Covariates</vt:lpstr>
      <vt:lpstr>9. Covariates: Fixed effects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Estimation using instrumental variables</dc:title>
  <dc:creator>Neil Davies</dc:creator>
  <cp:lastModifiedBy>Neil Davies</cp:lastModifiedBy>
  <cp:revision>31</cp:revision>
  <dcterms:created xsi:type="dcterms:W3CDTF">2020-11-19T11:06:25Z</dcterms:created>
  <dcterms:modified xsi:type="dcterms:W3CDTF">2020-11-20T08:42:59Z</dcterms:modified>
</cp:coreProperties>
</file>